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56" r:id="rId9"/>
    <p:sldId id="270" r:id="rId10"/>
    <p:sldId id="264" r:id="rId11"/>
    <p:sldId id="267" r:id="rId12"/>
    <p:sldId id="268" r:id="rId13"/>
    <p:sldId id="265" r:id="rId14"/>
    <p:sldId id="276" r:id="rId15"/>
    <p:sldId id="282" r:id="rId16"/>
    <p:sldId id="281" r:id="rId17"/>
    <p:sldId id="269" r:id="rId18"/>
    <p:sldId id="272" r:id="rId19"/>
    <p:sldId id="266" r:id="rId20"/>
    <p:sldId id="273" r:id="rId21"/>
    <p:sldId id="279" r:id="rId22"/>
    <p:sldId id="280" r:id="rId23"/>
    <p:sldId id="283" r:id="rId24"/>
    <p:sldId id="284" r:id="rId25"/>
    <p:sldId id="285" r:id="rId26"/>
    <p:sldId id="287" r:id="rId27"/>
    <p:sldId id="288" r:id="rId28"/>
    <p:sldId id="286" r:id="rId29"/>
    <p:sldId id="278" r:id="rId30"/>
    <p:sldId id="27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185FC-AD2D-40B5-A200-593BD142B9D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AB-FC9C-4C84-A2D8-7D423787A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5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AB-FC9C-4C84-A2D8-7D423787A4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2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AB-FC9C-4C84-A2D8-7D423787A4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C40-529B-41B6-98BB-00660DE780CE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2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060-0889-4BBB-A05E-B52A84DA8343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5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1DD2-35D3-41C2-A4C9-B2E3F73F061A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FAC-85EB-4C92-A125-1D2D34544790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4CC1-9C86-49CB-9719-797F7EA64628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9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6B7F-DC28-4CCD-AA89-5E8C31BC8401}" type="datetime1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4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8043-EE1D-40B0-A14C-841D3BCABCC1}" type="datetime1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365B-0415-4504-95B4-24DC14C534D5}" type="datetime1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0675-DD63-447A-9041-91657143E9C3}" type="datetime1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2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2A07-20EB-4F4A-BA7D-CB2D87EF050A}" type="datetime1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6D8B-370D-4F61-A655-4F878BD41F3B}" type="datetime1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925E-A0F6-462D-B507-FA96C7FD1537}" type="datetime1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821A-5A35-4662-AB22-35068FCB5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25415" y="1563523"/>
            <a:ext cx="10221458" cy="351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Торгово-промышленная палата Российской Федерации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Комитет предпринимательства в сфере строительства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реализации Национального проекта «Жилье и городская среда».   Градостроительные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аспекты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                    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7073" y="701748"/>
            <a:ext cx="9404927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ГК «НАЦИОНАЛЬНОЕ ГРАДОСТРОИТЕЛЬНОЕ ОБЪЕДИНЕНИЕ»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5803899"/>
            <a:ext cx="5537200" cy="308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               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Москва - 2019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5500" y="1"/>
            <a:ext cx="5422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b="1" cap="all" spc="75" dirty="0">
                <a:solidFill>
                  <a:srgbClr val="2848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b="1" cap="all" spc="75" dirty="0">
                <a:solidFill>
                  <a:srgbClr val="284863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ЦНИИП Минстроя </a:t>
            </a:r>
            <a:r>
              <a:rPr lang="ru-RU" b="1" cap="all" spc="75" dirty="0" err="1">
                <a:solidFill>
                  <a:srgbClr val="284863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россии</a:t>
            </a:r>
            <a:r>
              <a:rPr lang="ru-RU" sz="3200" b="1" dirty="0">
                <a:solidFill>
                  <a:srgbClr val="2F5496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4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6382"/>
            <a:ext cx="12192000" cy="5809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6124" y="-2195817"/>
            <a:ext cx="11887200" cy="96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         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ОСНОВНЫЕ ПРОБЛЕМЫ В СТРОИТЕЛЬСТВЕ    МНОГОЭТАЖНЫХ                        МНОГОКВАРТИРНЫХ ЖИЛЫХ ДОМОВ (МКД):</a:t>
            </a:r>
            <a:endParaRPr lang="ru-RU" dirty="0">
              <a:solidFill>
                <a:srgbClr val="C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solidFill>
                <a:srgbClr val="C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ОТСУТСТВИЕ РАСЧЕТОВ ПО ЗАТРАТАМ РЕСУРСОВ И СРЕДСТВ НА </a:t>
            </a:r>
            <a:r>
              <a:rPr lang="ru-RU" sz="1400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ПОЛНЫЙ ЖИЗНЕННЫЙ ЦИКЛ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«СТРОИТЕЛЬСТВО – ЭКСПЛУАТАЦИЯ – УТИЛИЗАЦИЯ» ОТДЕЛЬНЫХ ЗДАНИЙ И ИХ ГРУПП В ЗАСТРОЙКЕ;  МАЛЫЙ РАСЧЕТНЫЙ СРОК ЖИЗНИ ЗДАНИЙ – 50 ЛЕТ (ПРИ ВЫСОТЕ ДО 75 М);  ПОВЫШЕННЫЕ ЗАТРАТЫ  И ТЕХНОЛОГИЧЕСКИЕ ТРУДНОСТИ ПРИ ДЕСТРУКЦИИ, СКЛАДИРОВАНИИ И УТИЛИЗАЦИИ ЖЕЛЕЗОБЕТОНА;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ПОГРАНИЧНЫЕ РИСКИ ПО БЕЗОПАСНОСТИ ФУНКЦИОНИРОВАНИЯ И ПРИ ВЫНУЖДЕННОЙ ЭВАКУАЦИИ; ЭКОЛОГИЧЕСКИ НЕБЛАГОПРИЯТНОЕ ВОЗДЕЙСТВИЕ НА ПРОЖИВАНИЕ ВЫШЕ 7 - 9 ЭТАЖЕЙ;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ПОВЫШЕННЫЕ ЭНЕРГОЗАТРАТЫ НА ЭКСПЛУАТАЦИЮ ЛИФТОВ, НАСОСОВ; НИЗКИЙ ВЫХОД КВАРТИРНЫХ (ТОРГУЕМЫХ)  ЖИЛЫХ ПОМЕЩЕНИЙ ПО ОТНОШЕНИЮ К ПЛОЩАДИ ЗДАНИЙ (К = 0,6 – 0,7);  БОЛЬШОЙ ВЕС КОНСТРУКЦИЙ, ПРИХОДЯЩИХСЯ НА 1 КВ. М ПЛОЩАДИ КВАРТИР; 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СОСТАВ КВАРТИР ПО ЧИСЛУ КОМНАТ В КВАРТИРЕ СОЗДАЕТ ДЕМОГРАФИЧЕСКИЙ ТУПИК:  1 – 2-Х КОМНАТНЫЕ КВАРТИРЫ СОСТАВЛЯЮТ ДО ДВУХ ТРЕТЕЙ  ОТ  ОБЩЕГО ЧИСЛА КВАРТИР В СИЛУ ОГРАНИЧЕННОСТИ ПЛОЩАДИ ЭТАЖА;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ОЧЕВИДНЫЕ ПОНИЖАТЕЛЬНЫЕ ТЕНДЕНЦИИ РЫНКОВ СТРОИТЕЛЬСТВА МКД, НЕСМОТРЯ НА РАЗВИТИЕ ИПОТЕКИ; УСТОЙЧИВЫЙ РОСТ РЫНКОВ ИНДИВИДУАЛЬНОГО И МАЛОЭТАЖНОГО ЖИЛИЩНОГО СТРОИТЕЛЬСТВА;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ПОТЕРИ В КАЧЕСТВЕ ГОРОДСКОЙ СРЕДЫ, ИСТОРИЧЕСКОМ СВОЕОБРАЗИИ ЗАСТРОЙКИ И СОБСТВЕННОГО ЛИЦА В АРХИТЕКТУРЕ.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5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125" y="122830"/>
            <a:ext cx="11887200" cy="6591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471" y="-3518115"/>
            <a:ext cx="11651025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ЕРЕЧЕНЬ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РЯДА ПОТРЕБИТЕЛЬСКИХ КАЧЕСТВ И ТЕХНИКО-ЭКОНОМИЧЕСКИХ ХАРАТЕРИСТИК МНОГОЭТАЖНЫХ ЖИЛЫХ ДОМОВ ОБЪЯСНЯЕТ   ПРЕКРАЩЕНИЕ ИХ СТРОИТЕЛЬСТВА В БОЛЬШИНСТВЕ СТРАН МИРА, ВКЛЮЧАЯ КИТАЙ.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A5002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РФ СРЕДНЯЯ ЭТАЖНОСТЬ СТРОИТЕЛЬСТВА ЕЖЕГОДНО РАСТЕТ, СОПРОВОЖДАЯСЬ ПОСЛЕДНИЕ ТРИ ГОДА СНИЖЕНИЕМ ВВОДА МНОГОЭТАЖНЫХ МКД, И ДОСТИГНУВ В 2018 ГОДУ </a:t>
            </a:r>
            <a:r>
              <a:rPr lang="ru-RU" sz="1600" dirty="0" smtClean="0">
                <a:solidFill>
                  <a:srgbClr val="A5002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16,3 </a:t>
            </a:r>
            <a:r>
              <a:rPr lang="ru-RU" sz="1600" dirty="0">
                <a:solidFill>
                  <a:srgbClr val="A5002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ЭТАЖЕЙ, А ТАКЖЕ УМЕНЬШЕНИЕМ В НИХ СРЕДНЕЙ   ПЛОЩАДИ КВАРТИР ДО </a:t>
            </a:r>
            <a:r>
              <a:rPr lang="ru-RU" sz="1600" dirty="0" smtClean="0">
                <a:solidFill>
                  <a:srgbClr val="A5002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48,6   </a:t>
            </a:r>
            <a:r>
              <a:rPr lang="ru-RU" sz="1600" dirty="0">
                <a:solidFill>
                  <a:srgbClr val="A5002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КВ. М.</a:t>
            </a:r>
            <a:endParaRPr lang="ru-RU" sz="16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ОСНОВНЫМ РЫНОЧНЫМ, ПОТРЕБИТЕЛЬСКИМ КАЧЕСТВАМ КВАРТИР  КАК ОБЪЕКТОВ НЕДВИЖИМОСТИ В МНОГОЭТАЖНЫХ ЖИЛЫХ ДОМАХ  ОТНОСЯТСЯ, ГЛАВНЫМ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ОБРАЗОМ КАЧЕСТВА,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ЗАВИСЯЩИЕ ОТ ХАРАКТЕРИСТИК  ИМЕННО ТАКИХ ДОМОВ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ИМЕННО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СУЩЕСТВЕННОЕ СНИЖЕНИЕ УРОВНЯ БЕЗОПАСНОСТИ ПРОЖИВАНИЯ: ЭВАКУАЦИИ В СЛУЧАЕ ЧС, ПОЛНОЙ ЗАВИСИМОСТИ ОТ ЛИФТОВ И СБОЕВ В СИСТЕМАХ ИНЖЕНЕРНОГО ОБРУДОВАНИЯ;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ФУНКЦИОНАЛЬНЫХ НЕДОСТАТКОВ ПО УСЛОВИЯМ ПРОВЕТРИВАНИЯ, ВОЗДУХООБМЕНА ПРИ ОТСУТСТВИИ СИСТЕМ ПРИНУДИТЕЛЬНОЙ ВЕНТИЛЯЦИИ, ГИГИЕНИЧЕСКИХ ПОСЛЕДСТВИЙ ИНФИЛЬТРАЦИИ ВОЗДУХА НИЖЕЛЕЖАЩИХ ЭТАЖЕЙ, ПСИХОЛОГИЧЕСКИХ ПОСЛЕДСТВИЙ НАЛИЧИЯ ВЫХОДОВ НА БАЛКОНЫ И ЛОДЖИИ НА УРОВНЯХ ВЫШЕ 7-8 ЭТ.;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ТРАНСПОРТНЫЕ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ПРОБЛЕМЫ АВТОСТОЯНОК, УСЛОВИЙ ВЫЕЗДОВ ИЗ КВАРТАЛОВ И ПИКОВОЙ НЕРАВНОМЕРНОСТИ ЗАГРУЗКИ УЛИЧНО-ДОРОЖНОЙ СЕТИ, ГИПЕРТРОФИЯ ЕМКОСТИ ОБРАЗОВАТЕЛЬНЫХ УЧРЕЖДЕНИЙ – ШКОЛ НА МНОГИЕ ТЫСЯЧИ УЧАЩИХСЯ, ДОШКОЛЬНЫХ УЧРЕЖДЕНИЙ НА МНОГИЕ СОТНИ ДЕТЕЙ ПРИ КРАЙНЕЙ ОГРАНИЧЕННСТИ ПРОСТРАНСТВ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РАЗМЕЩЕНИЯ;</a:t>
            </a: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КОРОТКИЙ ДЛЯ НЕДВИЖИМОСТИ ЖИЗНЕННЫЙ ЦИКЛ ОБЪЕКТА ПРИ РАЗИЧИИ СРОКОВ СЛУЖБЫ   ЭЛЕМЕНТОВ ЗДАНИЙ (ЛИФТОВ, ИНЖЕРЕНОГО ОБОРУДОВАНИЯ И ДР.), ЧТО ПРИВОДИТ К ПЕРМАНЕНТНОЙ НЕОБХОДИМОСТИ РЕМОНТНЫХ РАБОТ;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6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5348" y="2095322"/>
            <a:ext cx="71066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434C5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434C53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sz="1600" dirty="0">
              <a:solidFill>
                <a:srgbClr val="434C53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434C53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434C53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982" y="0"/>
            <a:ext cx="11840705" cy="6704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5471" y="201478"/>
            <a:ext cx="117302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СРЕДОВАЯ НЕПРИЕМЛЕМОСТЬ ДЛЯ ПСИХИКИ БОЛЬШИНСТВА ЛЮДЕЙ СИЛЬНЕЙШЕЙ ГИПЕРТРОФИИ РАЗМЕРОВ, НЕПРЕРЫВНОСТИ И ПОВТОРЯЕМОСТИ ИДЕНТИЧНЫХ ЭЛЕМЕНТОВ ЗДАНИЙ, ПЛАНИРОВОЧНЫХ ПРИЕМОВ И ОДНООБРАЗИЯ ЗАСТРОЙКИ.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ТЕХНИКО-ЭКОНОМИЧЕСКИЕ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ПАРАМЕТРЫ МНОГОЭТАЖНЫХ ЖИЛЫХ ДОМОВ НЕ МОГУТ БЫТЬ ЧЕТКО ОПРЕДЕЛЕНЫ ВВИДУ ОТСУТСТВИЯ РАСЧЕТОВ ИХ ПОЛНОГО ЖИЗНЕННОГО ЦИКЛА «СТРОИТЕЛЬСТВО – ЭКСПЛУАТАЦИЯ – УТИЛИЗАЦИЯ».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ЖЕЛЕЗОБЕТОН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ИСХОДНО ЯВЛЯЕТСЯ АНТИ-ПРИРОДОПОДОБНЫМ МАТЕРИАЛОМ И ЗАТРАТЫ НА ЕГО УТИЛИЗАЦИЮ В МИЛЛИОНЫ КВ. МЕТРОВ И, СООТВЕТСТВЕННО, ТОНН (КАЖДЫЙ КВ.М В ТАКОМ ДОМЕ ТРЕБУЕТ 0,5-0,8 КУБ. МЕТРОВ ЖЕЛЕЗОБЕТОНА – БОЛЕЕ 1 ТОННЫ) ПОТРЕБУЮТ СОВОКУПНЫХ РАСХОДОВ, СОИЗМЕРИМЫХ С ВОЗВЕДЕНИЕМ ТАКИХ ДОМОВ. А ТАКЖЕ ТРАНСПОРТА И ТЕРРИТОРИЙ ДЛЯ ВРЕМЕННОГО И ПОСТОЯННОГО СКЛАДИРОВАНИЯ ПРОДУКТОВ УТИЛИЗАЦИИ ВНЕ ГОРОДСКОЙ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ЗАСТРОЙКИ.  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ТЕХНОЛОГИИ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ИСПОЛЬЗУЕМЫЕ СЕГОДНЯ ДЛЯ СТРОИТЕЛЬСТВА  МНОГОЭТАЖНЫХ ЖИЛЫХ ДОМОВ, ПРИНЦИПИАЛЬНО НЕ ОТЛИЧАЮТСЯ ОТ ТЕХНОЛОГИЙ СЕРЕДИНЫ ПРОШЛОГО ВЕКА И ЯВЛЯЮТСЯ УГРОЖАЮЩИМ ФАКТОРОМ ДЛЯ БЕЗОПАСНОСТИ И ЭКОЛОГИИ СОВРЕМЕННЫХ ГОРОДОВ.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471" y="5014452"/>
            <a:ext cx="11606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СОСТАВ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КВАРТИР В ТАКИХ ДОМАХ ХАРАКТЕРИЗУЕТСЯ ПРЕОБЛАДАНИЕМ МАЛЫХ КВАРТИР, ТАК КАК ПЛАНИРОВОЧНЫЕ РЕШЕНИЯ С ЛЕСТНИЧНО-ЛИФТОВЫМ УЗЛОМ НА 4 (3) ЛИФТА ДОПУСКАЮТ ПЛОЩАДЬ ЭТАЖА (20-25 ЭТ.) НЕ БОЛЕЕ 450 (350) КВ. М, ЧТО ВЫНУЖДЕННО ПРИВОДИТ ПРИ УВЕЛИЧЕНИИ ЧИСЛА КВАРТИР К УМЕНЬШЕНИЮ ИХ ПЛОЩАДИ. ПРИ ЭТОМ КОЭФФИЦИЕНТ ПЕРЕХОДА ОТ ПЛОЩАДИ ЖИЛЫХ ПОМЕЩЕНИЙ ЭТАЖА К ПЛОЩАДИ ЭТАЖА  СОСТАВЛЯЕТ  0,6 – 0,7.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-133349"/>
            <a:ext cx="6519333" cy="4824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3333"/>
            <a:ext cx="6662057" cy="3894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FD2F5-2012-4AAD-AEFA-D833E89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72666" cy="32983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D44D56-36D8-486B-91AA-77CC93FF3805}"/>
              </a:ext>
            </a:extLst>
          </p:cNvPr>
          <p:cNvSpPr/>
          <p:nvPr/>
        </p:nvSpPr>
        <p:spPr>
          <a:xfrm>
            <a:off x="6662057" y="4691063"/>
            <a:ext cx="5330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Продуцируется гигантский фонд жилых зданий, имеющий  крайне малый для недвижимости срок службы при отсутствии  расчетов  ресурсного обеспечения укороченного (от 50 лет) жизненного цикла: «проектирование – строительство – эксплуатация – утилизация» как для отдельных зданий, так и плотной из них застройки.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3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24" y="-384048"/>
            <a:ext cx="10475976" cy="160324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новые  дворы</a:t>
            </a:r>
          </a:p>
        </p:txBody>
      </p:sp>
      <p:pic>
        <p:nvPicPr>
          <p:cNvPr id="4" name="Объект 3" descr="C:\Users\79822\OneDrive\Изображения\Девяткино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96"/>
            <a:ext cx="7860323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46848" y="768096"/>
            <a:ext cx="4645152" cy="4206240"/>
          </a:xfrm>
          <a:prstGeom prst="rect">
            <a:avLst/>
          </a:prstGeom>
        </p:spPr>
      </p:pic>
      <p:pic>
        <p:nvPicPr>
          <p:cNvPr id="6" name="Рисунок 5" descr="http://pronovostroyku.ru/wp-content/uploads/2017/10/ba7993f297c68a1a0c72a303aec1cc4a.jpg">
            <a:extLst>
              <a:ext uri="{FF2B5EF4-FFF2-40B4-BE49-F238E27FC236}">
                <a16:creationId xmlns:a16="http://schemas.microsoft.com/office/drawing/2014/main" id="{AF2A326E-16EA-46E2-A6D4-7B0305AF8A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74336"/>
            <a:ext cx="3077308" cy="188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adegroup.ru/images/dom_parkovaya_3.JPG">
            <a:extLst>
              <a:ext uri="{FF2B5EF4-FFF2-40B4-BE49-F238E27FC236}">
                <a16:creationId xmlns:a16="http://schemas.microsoft.com/office/drawing/2014/main" id="{EDE2772C-950F-45BF-905C-8830E52998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72" y="4974336"/>
            <a:ext cx="4331675" cy="188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opgun.ru/files/g/53/orig/3963965.jpg">
            <a:extLst>
              <a:ext uri="{FF2B5EF4-FFF2-40B4-BE49-F238E27FC236}">
                <a16:creationId xmlns:a16="http://schemas.microsoft.com/office/drawing/2014/main" id="{F2E8B77E-ECA6-495B-9BFA-3DD47A8F217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47" y="4466492"/>
            <a:ext cx="4645152" cy="239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15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8" y="106680"/>
            <a:ext cx="11948842" cy="6574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13696" y="382138"/>
            <a:ext cx="6434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7.</a:t>
            </a:r>
            <a:r>
              <a:rPr lang="ru-RU" sz="2000" dirty="0" smtClean="0">
                <a:solidFill>
                  <a:srgbClr val="434C53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Средняя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себестоимость строительства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 стране (по данным проектных деклараций) варьируется в пределах 37,4- 55,9 тыс. рублей за квадратный метр в зависимости от используемых материалов наружных стен».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Средняя стоимость строительства в Москве и Петербурге превышает 70 тыс. рублей за кв.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м.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Обзор рынка жилищного строительства России» за 2018 год.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722671"/>
            <a:ext cx="5377217" cy="516193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618" y="2998239"/>
            <a:ext cx="6418542" cy="357020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115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735" y="130628"/>
            <a:ext cx="12015723" cy="672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6743" y="130629"/>
            <a:ext cx="11901715" cy="851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ЕНОВАЯ ДИНАМИКА НАПРАВЛЯЕТ И СОЗДАЁТ ПОТОКИ ПОТРЕБИТЕЛЬСКИХ ПРЕДПОЧТЕНИЙ 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БАЗИРУЕТСЯ НА ОСНОВАНИЯХ ВСТРЕЧНЫХ,  КОНФЛИКТНЫХ, ИНТЕРЕСОВ СОБСТВЕННИКОВ РЕСУРСОВ И  ПОТРЕБИТЕЛЕЙ. СИЛА ВОЗДЕЙСТВИЯ  СТОРОН НА ПАРАМЕТРЫ РЫНКА   ОПРЕДЕЛЯЕТ ЕГО ТРЕНДЫ.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НОГОЭТАЖНЫЕ МКД ОТРАЖАЮТ ПОБЕДУ СОБСТВЕННИКОВ РЕСУРСОВ – ИНВЕСТОРОВ. МАССОВО СТРОЯТСЯ ОЧЕВИДНО ОПАСНЫЕ В ЭКСПЛУАТАЦИИ, АНТИ-ЭКОЛОГИЧНЫЕ И ДОРОГИЕ ДОМА.  ПРЕВОЗНОСИМАЯ РОЛЬ МЕСТОПОЛОЖЕНИЯ  ПОЗВОЛЯЕТ КРАТНО УВЕЛИЧИВАТЬ ЦЕНЫ ПРОДАЖ ПО ОТНОШЕНИЮ К ЦЕНАМ СЕБЕСТОИМОСТИ СТРОИТЕЛЬСТВА. 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ЕЛЬ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ЗНАЧИТЕЛЬНОГО РОСТА ОБЪЕМОВ ВВОДА ЖИЛЬЯ МОЖНО РЕШИТЬ ТОЛЬКО ЗА СЧЕТ ИСПОЛЬЗОВАНИЯ МАССОВЫХ ЭФФЕКТОВ ЦЕНОВОЙ ДИНАМИКИ. ИЗДЕРЖКИ ДОМОХОЗЯЙСТВ ПРИ ИЖС СУЩЕСТВЕННО НИЖЕ.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ЩЕ ОДНИМ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РЕСУРСОМ РОСТА РЫНКА  ЯВЛЯЕТСЯ МАЛОЭТАЖНОЕ МКД. ЕГО ПРИВЛЕКАТЕЛЬНЫЕ ДЛЯ ПОТРЕБИТЕЛЕЙ ЧЕРТЫ – ВОЗМОЖНОСТЬ ИМЕТЬ ПРОСТОРНЫЕ КВАРТИРЫ И ЭКОЛОГИЧНУЮ СРЕДУ.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ЕНА КВ. МЕТРА В ТАКИХ ДОМАХ ПО СЕБЕСТОИМОСТИ СУЩЕСТВЕННО НИЖЕ, КАК И ЭКСПЛУАТАЦИОННЫЕ РАСХОДЫ.   РАСШИРИТСЯ  КРУГ  ПЛАТЕЖЕСПОСОБНОГО СПРОСА И УТВЕРДИТСЯ НОВЫЙ  МОЩНЫЙ ТРЕНД ПРЕДПРИНИМАТЕЛЬСТВА В НОВЫХ СЕКТОРАХ РЫНКА. </a:t>
            </a:r>
          </a:p>
          <a:p>
            <a:pPr algn="just"/>
            <a:endParaRPr lang="ru-RU" dirty="0" smtClean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</a:t>
            </a:r>
            <a:r>
              <a:rPr lang="ru-RU" sz="1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АДАЧА ОТРАСЛИ – АКТИВИЗИРОВАТЬ РАЗВИТИЕ И ИНВЕСТИЦИОННУЮ ОПРАВДАННОСТЬ НОВЫХ РЫНКОВ.  </a:t>
            </a:r>
            <a:r>
              <a:rPr lang="ru-RU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</a:t>
            </a:r>
            <a:r>
              <a:rPr lang="ru-RU" sz="1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РОСТРАНСТВЕННОЕ ПЛАНИРОВАНИЕ КАК СОСТАВНАЯ ЧАСТЬ СИСТЕМЫ СТРАТЕГИЧЕСКОГО ПЛАНИРОВАНИЯ ДОЛЖНО БЫТЬ ОПРЕДЕЛЕНО   ВЕДУЩИМ И УПРАВЛЯЮЩИМ СРЕДСТВОМ РАЗВИТИЯ НОВЫХ КАЧЕСТВ ТЕРРИТОРИАЛЬНОГО И ГРАДОСТРОИТЕЛЬНОГО ПЛАНИРОВАНИЯ. </a:t>
            </a:r>
            <a:r>
              <a:rPr lang="ru-RU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Г</a:t>
            </a:r>
            <a:r>
              <a:rPr lang="ru-RU" sz="1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РАДОСТРОИТЕЛЬНОЕ ЗЕМЛЕПОЛЬЗОВАНИЕ – КЛЮЧЕВОЙ ИНСТРУМЕНТ НОВОЙ ПОЛИТИКИ РЕАЛИЗАЦИИ НАЦИОНАЛЬНЫХ ЦЕЛЕЙ И </a:t>
            </a:r>
            <a:r>
              <a:rPr lang="ru-RU" sz="1600" b="1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ПРОЕКТО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 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 </a:t>
            </a:r>
          </a:p>
          <a:p>
            <a:pPr algn="just"/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 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1999" cy="216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2162629"/>
            <a:ext cx="10885715" cy="4281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79" y="136478"/>
            <a:ext cx="11873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6.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СУММАРНОМ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ГОДОВОМ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ВВОДЕ  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ОБЪЕМЫ СТРОИТЕЛЬСТВА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МНОГОЭТАЖНЫХ МКД УСТОЙЧИВО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СНИЖАЮТСЯ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ПОСЛЕДНИЕ ТРИ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ГОДА.      НЕСМОТРЯ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ОПТИМИЗАЦИЮ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СТАВОК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ИПОТЕКИ,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РЫНОК ПРОДАЖ ТАКОГО ЖИЛЬЯ ИМЕЕТ УСТОЙЧИВУЮ ПОНИЖАТЕЛЬНУЮ ТЕНДЕНЦИЮ. </a:t>
            </a:r>
            <a:endParaRPr lang="ru-RU" sz="1600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СИЛУ УКАЗАННЫХ ВЫШЕ ПРИЧИН НАБРАТЬ ДИНАМИКУ РОСТА, ОПИРАЯСЬ НА ТАКОЙ ТИП ЖИЛЬЯ, НЕВОЗМОЖНО. КРАЙНИМ ДОВОДОМ ЯВЛЯЕТСЯ НЕРЕШЕННОСТЬ ВОПРОСА МАССОВОЙ ЭВАКУАЦИИ ЖИТЕЛЕЙ ВЕРХНИХ ЭТАЖЕЙ В СЛУЧАЯХ ЧРЕЗВЫЧАЙНЫХ СИТУАЦИЙ – ПОЖАРОВ, ВЗРЫВОВ, АВАРИЙНЫХ РАЗРУШЕНИЙ.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0" y="2162629"/>
            <a:ext cx="12192000" cy="282173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77969"/>
            <a:ext cx="12191999" cy="2866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6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5260" y="150312"/>
            <a:ext cx="11912252" cy="6576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4033" y="2054993"/>
            <a:ext cx="5498926" cy="735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30882" y="5496682"/>
            <a:ext cx="6688898" cy="64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507" y="3125738"/>
            <a:ext cx="5599134" cy="740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736921" y="1817816"/>
            <a:ext cx="484632" cy="218542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81611" y="688932"/>
            <a:ext cx="5409587" cy="925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69711" y="313151"/>
            <a:ext cx="5210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НОВЫЕ  ДАННЫЕ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01" y="2041742"/>
            <a:ext cx="318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 Black" panose="020B0A04020102020204" pitchFamily="34" charset="0"/>
            </a:endParaRPr>
          </a:p>
          <a:p>
            <a:r>
              <a:rPr lang="ru-RU" b="1" dirty="0" smtClean="0">
                <a:latin typeface="Arial Black" panose="020B0A04020102020204" pitchFamily="34" charset="0"/>
              </a:rPr>
              <a:t>СИГНАЛЫ РЫНКОВ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9711" y="3115521"/>
            <a:ext cx="514156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ОТВЕТНЫЕ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РЕАКЦИИ  УЧАСТНИКОВ</a:t>
            </a:r>
            <a:endParaRPr lang="ru-RU" sz="1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1611" y="4223615"/>
            <a:ext cx="5599134" cy="1035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01" y="3334860"/>
            <a:ext cx="4307297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НОВЫЕ 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ТАКТИКИ</a:t>
            </a:r>
            <a:endParaRPr lang="ru-RU" sz="28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7999" y="3086471"/>
            <a:ext cx="6471781" cy="351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/>
              <a:t>                      </a:t>
            </a:r>
            <a:r>
              <a:rPr lang="ru-RU" sz="2800" dirty="0" smtClean="0">
                <a:latin typeface="Arial Black" panose="020B0A04020102020204" pitchFamily="34" charset="0"/>
              </a:rPr>
              <a:t>НОВЫЕ </a:t>
            </a:r>
            <a:r>
              <a:rPr lang="ru-RU" sz="2800" dirty="0">
                <a:latin typeface="Arial Black" panose="020B0A04020102020204" pitchFamily="34" charset="0"/>
              </a:rPr>
              <a:t>ПРАКТИКИ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ВОЗМОЖНОЕ ПОЯВЛЕНИЕ НОВЫХ СТРАТЕГИЙ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079B01-964B-45CD-AE12-222FB7B52232}"/>
              </a:ext>
            </a:extLst>
          </p:cNvPr>
          <p:cNvSpPr/>
          <p:nvPr/>
        </p:nvSpPr>
        <p:spPr>
          <a:xfrm>
            <a:off x="0" y="1374216"/>
            <a:ext cx="12192000" cy="5343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78988B-340B-45D1-85A2-1E514E5109A7}"/>
              </a:ext>
            </a:extLst>
          </p:cNvPr>
          <p:cNvSpPr/>
          <p:nvPr/>
        </p:nvSpPr>
        <p:spPr>
          <a:xfrm>
            <a:off x="370114" y="1088571"/>
            <a:ext cx="1162594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    </a:t>
            </a:r>
          </a:p>
          <a:p>
            <a:pPr algn="just"/>
            <a:endParaRPr lang="ru-RU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СИГНАЛЫ РЫНКА СВИДЕТЕЛЬСТВУЮТ, ЧТО ПРОИСХОДИТ НЕУКЛОННОЕ СНИЖЕНИЕ ПРОДАЖ КВАРТИР В МКД,  СНИЖЕНИЕ ЧИСЛА НАЧИНАЕМЫХ ПРОЕКТОВ И ОБЪЕМОВ ВВОДА. ПО РЕЗУЛЬТАТАМ   2018 ГОДА В СТРАНЕ ВВЕДЕНО   75,3 МЛН. КВ. М ЖИЛЬЯ.    ПРИ ЭТОМ ОБЪЁМЫ ВВОДА ИЖС СОСТАВИЛИ ОКОЛО 34 МЛН. КВ. М, ЗАМЕТНО УВЕЛИЧИВШИСЬ ЗА ГОД И ПРИБЛИЗИВШИСЬ К ПОЛОВИНЕ ВВОДА.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МАЛОЭТАЖНЫЕ МКД ПОКА НЕ ЗАНЯЛИ ГЛАВЕНСТВУЮЩИЕ ПОЗИЦИИ В СОСТАВЕ МКД. СБАЛАНСИРОВАННОЕ СОВМЕСТНОЕ РАЗВИТИЕ МАЛОЭТАЖНОГО СЕГМЕНТА МКД И ИЖС   МОЖЕТ БЫТЬ ПРЕОДОЛЕНО ЗА СЧЕТ ВКЛЮЧЕНИЯ СПЕЦИАЛИЗИРОВАННЫХ ИНСТРУМЕНТОВ, ПРЕДУСМОТРЕННЫХ НАЦИОНАЛЬНЫМ ПРОЕКТОМ «ЖИЛЬЕ И ГОРОДСКАЯ СРЕДА», - ПОДГОТОВКИ ЗЕМЕЛЬНЫХ УЧАСТКОВ, ВОВЛЕКАЕМЫХ В ОБОРОТ ДЛЯ ЦЕЛЕЙ ЖИЛИЩНОГО СТРОИТЕЛЬСТВА.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СТРАТЕГИЧЕСКОЕ И ПРОСТРАНСТВЕННОЕ ПЛАНИРОВАНИЕ, НАПРАВЛЕННЫЕ НА ВЫПОЛНЕНИЕ ЦЕЛЕВЫХ ПОКАЗАТЕЛЕЙ НАЦИОНАЛЬНОГО ПРОЕКТА, УСТАНАВЛИВАЮТ КОНТРОЛЬНЫЕ ПОКАЗАТЕЛИ ДЛЯ ДОКУМЕНТОВ ТЕРРИТОРИАЛЬНОГО ПЛАНИРОВАНИЯ И ГРАДОСТРОИТЕЛЬНОГО ЗОНИРОВАНИЯ. ОНИ БУДУТ ДОЛЖНЫ ОБЕСПЕЧИТЬ ГРАДОСТРОИТЕЛЬНЫМ ЗЕМЕЛЬНЫМ РЕСУРСОМ    ДАННЫХ СЕГМЕНТОВ РЫНКА ДОСТУПНОГО И НЕДОРОГОГО ЖИЛЬЯ ВПЛОТЬ ДО ЕГО ПОЛНОГО НАСЫЩЕНИЯ.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7625" indent="220980" algn="just"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47625" indent="220980" algn="just"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47625" indent="220980" algn="just"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47625" indent="220980" algn="just"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D86FBD-F699-4CFB-9F89-FD718BD822FE}"/>
              </a:ext>
            </a:extLst>
          </p:cNvPr>
          <p:cNvSpPr/>
          <p:nvPr/>
        </p:nvSpPr>
        <p:spPr>
          <a:xfrm>
            <a:off x="370113" y="333375"/>
            <a:ext cx="11255829" cy="119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Индивидуальное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и малоэтажное жилищное строительство –  будущее отечественного градостроительства 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5F597-AB19-45DF-91D9-CDE463DD92A2}"/>
              </a:ext>
            </a:extLst>
          </p:cNvPr>
          <p:cNvSpPr/>
          <p:nvPr/>
        </p:nvSpPr>
        <p:spPr>
          <a:xfrm>
            <a:off x="11553825" y="333375"/>
            <a:ext cx="72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2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277" y="97277"/>
            <a:ext cx="11965021" cy="6673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2587" y="2519465"/>
            <a:ext cx="6254885" cy="4075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2843" y="4250987"/>
            <a:ext cx="4406629" cy="2344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1520" y="2519465"/>
            <a:ext cx="4132310" cy="1478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676174"/>
            <a:ext cx="4132310" cy="1475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408905" y="530353"/>
            <a:ext cx="9549007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ЦЕЛЬ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5 млн. семей ежегодно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9618" y="530354"/>
            <a:ext cx="5373021" cy="16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ПРОЕКТ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«ЖИЛЬЕ И ГОРОДСКАЯ СРЕДА»,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вкл. рост объема жилищного строительства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120 млн. кв. м в год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5038" y="2519465"/>
            <a:ext cx="6342433" cy="4075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уровень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РОССИЙСКОЙ ФЕДЕРАЦИИ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«ЖИЛЬЕ И ГОРОДСКАЯ СРЕДА»,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т. ч. рост объемов ввода жилищного строительства, объемов ремонта и реконструкции, формирования земельных участков и территорий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расчетного уровня согласно региональным 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муниципальным стратегиям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социально-экономического и пространственного развития,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отражаемых в региональном и муниципальных паспортах национального проекта соответствующего  уровня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464" y="1682885"/>
            <a:ext cx="5171911" cy="480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«Жилье и городская среда»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ЦЕЛЬ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региональном уровне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расчетного числа семей ежегодно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региональным стратегиям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социально-экономического и пространственного развития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4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78" y="1"/>
            <a:ext cx="3025833" cy="3557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7847"/>
            <a:ext cx="2909455" cy="3424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54" y="0"/>
            <a:ext cx="3308466" cy="40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455" y="3391593"/>
            <a:ext cx="3308465" cy="346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1"/>
            <a:ext cx="3048000" cy="261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549" y="0"/>
            <a:ext cx="2776450" cy="2104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5277" y="2514600"/>
            <a:ext cx="3636722" cy="18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275" y="4218709"/>
            <a:ext cx="3636723" cy="26392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17920" y="2493744"/>
            <a:ext cx="2337357" cy="2496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РАЗИТЕЛЬНО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МЕНЯЕТСЯ 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ТИПОЛОГИЯ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ЖИЛЬЯ: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МКД К ИЖС 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МАЛОЭТАЖНОМУ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МКД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C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049728" y="5265174"/>
            <a:ext cx="722671" cy="1173624"/>
          </a:xfrm>
          <a:prstGeom prst="rightArrow">
            <a:avLst>
              <a:gd name="adj1" fmla="val 50000"/>
              <a:gd name="adj2" fmla="val 41166"/>
            </a:avLst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25226" y="3086471"/>
            <a:ext cx="3018773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8909" y="3086471"/>
            <a:ext cx="461527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6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9441" y="2860158"/>
            <a:ext cx="6822559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БЕЛГОРОД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.  ФОРМИРОВАНИЕ АГЛОМЕРАЦИИ И ПРИГОРОДНОЙ ЗОНЫ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ПРИ ГРАДОФОРМИРУЮЩЕЙ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РОЛИ ИНДИВИДУАЛЬНОГО И МАЛОЭТАЖНОГО МНОГОКВАРТИРНОГО ЖИЛИЩНОГО СТРОИТЕЛЬСТВА</a:t>
            </a:r>
            <a:endParaRPr lang="ru-RU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3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94299" y="0"/>
            <a:ext cx="8089234" cy="2573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0"/>
            <a:ext cx="4054642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011" y="-84221"/>
            <a:ext cx="371775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абаровск. Генеральный план 2017 г.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99" y="2573868"/>
            <a:ext cx="8089233" cy="428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886" y="2755233"/>
            <a:ext cx="4297029" cy="4812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60839" y="148857"/>
            <a:ext cx="8264584" cy="258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ts val="1875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Территориальные границы планирования в генеральных планах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включают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целостной пространственной организации системы расселения и хозяйствования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их пригородной зоной (агломерацией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развитием ИЖС и строительства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малоэтажных многоквартирных зданий. </a:t>
            </a:r>
          </a:p>
          <a:p>
            <a:pPr lvl="1" algn="just">
              <a:lnSpc>
                <a:spcPts val="1875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агломераций и градоформирующая роль новых рынков жилищного строительства – полностью вне задач документов территориального планирования сегодня.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83533" cy="6858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6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8016"/>
            <a:ext cx="12156741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16" y="158496"/>
            <a:ext cx="11795760" cy="6583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347472"/>
            <a:ext cx="11868912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ПОТРЕБНОСТЬ </a:t>
            </a:r>
            <a:r>
              <a:rPr lang="ru-RU" sz="24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ТЕРРИТОРИЯХ КОМПЛЕКСНОЙ ГОРОДСКОЙ ЗАСТРОЙКИ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РОССИИ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ПРЕДСТОЯЩЕЕ ДЕСЯТИЛЕТИЕ НУЖНО ДОВЕСТИ НАЛИЧИЕ ЖИЛОГО ФОНДА ДО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4.5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– 4,6 МИЛЛИАРДА КВАДРАТНЫХ МЕТРОВ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НЫНЕ – ОКОЛО 3,6 МЛРД. КВ. М,  ВКЛЮЧАЯ АВАРИЙНЫЙ, ВЕТХИЙ, НЕНОРМАТИВНЫЙ ФОНДЫ, КОТОРЫЕ В СУММЕ ЗАНИМАЮТ ОКОЛО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3,5 МЛН. ГА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СОСТАВЕ 5,2 МЛН. ГА ЗЕМЕЛЬ ПОД ЗДАНИЯМИ И СООРУЖЕНИЯМИ НА ТЕРРИТОРИЯХ  НАСЕЛЕННЫХ ПУНКТОВ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РАЗМЕЩЕНИЯ 1,2 –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1,3 МИЛЛИАРДОВ КВАДРАТНЫХ МЕТРОВ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НОВОГО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ФОНДА (С УЧЕТОМ ВОСПОЛНЕНИЯ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ВЫБЫТИЯ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 ПОТРЕБУЕТСЯ ОКОЛО 1 МИЛЛИОНА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ГЕКТАРОВ НОВЫХ ТЕРРИТОРИЙ С УЧЕТОМ РАЗМЕЩЕНИЯ ЧАСТИ НОВОЙ ЗАСТРОЙКИ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МЕСТАХ СНОСИМОЙ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2F549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ЦЕЛОМ ПЛОЩАДЬ ТЕРРИТОРИЙ НАСЕЛЕННЫХ ПУНКТОВ ДОЛЖНА БЫТЬ УВЕЛИЧЕНА ДО ПРИМЕРНО  </a:t>
            </a:r>
            <a:r>
              <a:rPr lang="ru-RU" sz="1600" dirty="0" smtClean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21 – 22 МЛН. ГА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19,9 МЛН. ГА СЕГОДНЯ</a:t>
            </a: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ТО ЕСТЬ С 1,17% ДО 1,25 – 1,29% ТЕРРИТОРИИ СТРАНЫ.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2F549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4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" y="167640"/>
            <a:ext cx="11826240" cy="6522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3458" y="604684"/>
            <a:ext cx="11640902" cy="614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ВЫХОД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НОВЫЕ ТЕРРИТОРИИ, ПРЕЖДЕ ВСЕГО ЗЕМЛИ СЕЛЬСКИХ ПОСЕЛЕНИЙ НА ТЕРРИТОРИЯХ АГЛОМЕРАЦИЙ, МАЛЫХ ГОРОДОВ И СЕЛ, ПОТРЕБУЮТ ДАЛЬНЕЙШЕГО РОСТА ОБЪЕМОВ ИЖС И МАЛОЭТАЖНЫХ МКД.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АГЛОМЕРАЦИИ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– ТЕРРИТОРИИ НОВЫХ ЗАПРОСОВ К ТИПОЛОГИИ ЖИЛЬЯ. 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НДИВИДУАЛЬНОЕ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ЖИЛИЩНОЕ СТРОИТЕЛЬСТВО ИМЕЕТ ТРИ ОСНОВНЫХ ПОДГРУППЫ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СЕЛЬСКОЕ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УСАДЕБНОЕ СТРОИТЕЛЬСТВО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ПРИГОРОДНОЕ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СТРОИТЕЛЬСТВО КОТТЕДЖНОГО И УСАДЕБНОГО ТИПОВ (ПОСЕЛКОВ)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ПРАВИЛО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ПОСТОЯННОГО ПРОЖИВАНИЯ;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   СТРОИТЕЛЬСТВО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ЖИЛЫХ ОБЪЕКТОВ КАК ВТОРОГО ЖИЛИЩА ГОРОДСКОГО НАСЕЛЕНИЯ.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ТЕРРИТОРИЯХ АГЛОМЕРАЦИЙ СТРОИТЕЛЬСТВО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МАЛОЭТАЖНЫХ МНОГОКВАРТИРНЫХ ДОМОВ ОТВЕЧАЕТ ЗАДАЧАМ РАЗВИТИЯ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ОЧАГОВ 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РОСТА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И В СОСТОЯНИИ ПРЕДЛОЖИТЬ КВАРТИРЫ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БОЛЕЕ ВЫСОКОГО КАЧЕСТВА В СРАВНЕНИИ С МАЛЫМИ ГОРОДСКИМИ КВАРТИРАМИ (КАК ПРАВИЛО, 3 – 4-Х КОМНАТНЫЕ ПО ЦЕНЕ 1-КОМНАТНЫХ ГОРОДСКИХ).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60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900" y="101600"/>
            <a:ext cx="11988800" cy="664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6301" y="876822"/>
            <a:ext cx="10885118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РАЗОМКНУТЬ ГРАНИЦЫ ГОРОДОВ, ПЕРЕЙТИ К МЕЖ-МУНИЦИПАЛЬНЫМ, РЕГИОНАЛЬНЫМ И МАКРОРЕГИОНАЛЬНЫМ  СИСТЕМАМ РАССЕЛЕНИЯ – ЕДИНСТВЕННЫЙ ДОСТУПНЫЙ СЕГОДНЯ СПОСОБ СНЯТИЯ ВЫСОКИХ РИСКОВ СЛОЖИВШИХСЯ ПРАКТИК ЖИЛОГО СТРОИТЕЛЬСТВА С ПОЛОВИННОЙ ДОЛЕЙ ДОМОВ ПОВЫШЕННОЙ ЭТАЖНОСТИ. ЧЕРЕЗ НЕСКОЛЬКО ДЕСЯТКОВ ЛЕТ  ТРЕБУЮЩИХ УТИЛИЗАЦИИ, ВЫВОЗА, СКЛАДИРОВАНИЯ МУСОРА И ЕГО ПЕРЕРАБОТКИ.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ПЕРЕХОД ОТ ГОСПОДСТВУЮЩИХ ПРАКТИК ПРЕДЕЛЬНОЙ КОНЦЕНТРАЦИИ ЖИЛИЩНОГО СТРОИТЕЛЬСТВА ИЗ ЖЕЛЕЗОБЕТОНА К РАЦИОНАЛЬНОМУ (ЗНАЧИТ – ЧЕЛОВЕЧНОМУ) РАССЕЛЕНИЮ И ИСПОЛЬЗОВАНИЮ СОВРЕМЕННЫХ ТЕХНОЛОГИЙ СТРОИТЕЛЬСТВА ИЗ ВОЗОБНОВЛЯЕМЫХ МАТЕРИАЛОВ, ПРЕЖДЕ ВСЕГО ДЕРЕВА, ДОЛЖНО СТАТЬ МАГИСТРАЛЬНЫМ НАПРАВЛЕНИЕМ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ПОЗИТИВНОЙ ДИНАМИКЕ РАЗВИТИЯ НАШЕЙ СТРАНЫ.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3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831EDC-A27C-4AAB-B6C0-BFC6BAF26FE6}"/>
              </a:ext>
            </a:extLst>
          </p:cNvPr>
          <p:cNvSpPr/>
          <p:nvPr/>
        </p:nvSpPr>
        <p:spPr>
          <a:xfrm>
            <a:off x="114300" y="95331"/>
            <a:ext cx="11976100" cy="6667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C49403-2435-41C9-8FFF-D9A19F33DFAC}"/>
              </a:ext>
            </a:extLst>
          </p:cNvPr>
          <p:cNvSpPr/>
          <p:nvPr/>
        </p:nvSpPr>
        <p:spPr>
          <a:xfrm>
            <a:off x="-177800" y="358800"/>
            <a:ext cx="12153900" cy="625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 в части  градостроительных аспектов реализации национального проекта «Жилье и городская среда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региональном уровне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ТЕКУЩИЙ ПЕРИОД РЕАЛИЗАЦИИ НП ТРЕБУЕТ АКТИВИЗАЦИИ РЕШЕНИЙ  РЕГИОНАЛЬНОГО УРОВНЯ. НА РЕГИОНАЛЬНОМ УРОВНЕ В СТРАТЕГИЯХ СОЦИАЛЬНО-ЭКОНОМИЧЕСКОГО РАЗВИТИЯ ДОЛЖНЫ БЫТЬ ОПРЕДЕЛЕНЫ ПАРАМЕТРЫ, ПРЕДЛОЖЕННЫЕ ПАСПОРТОМ НП С УЧЕТОМ СВОЕЙ РЕГИОНАЛЬНОЙ СПЕЦИФИКИ: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СУММАРНЫЕ ОБЪЕМЫ ВВОДА, ИСХОДЯ ИЗ УДЕЛЬНЫХ ПОКАЗАТЕЛЕЙ – 0,7-0.8 КВ. М НА ЧЕЛОВЕКА;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ИНВЕСТИЦИОННО-ФИНАНСОВАЯ МОДЕЛЬ РАВНОВЕСИЯ СПРОС-ПРЕДЛОЖЕНИЕ С УСТАНОВЛЕНИЕМ ТАРГЕТИРОВАННЫХ ПОКАЗАТЕЛЕЙ ПО ПЛАНИРУЕМЫМ ВИДАМ РЕСУРСОВ, ВКЛЮЧАЯ ПОТРЕБНОСТИ ГРАДОСТРОИТЕЛЬНОГО ЗЕМЛЕПОЛЬЗОВАНИЯ В ЦЕЛЯХ РАССЕЛЕНИЯ, РАЗМЕЩЕНИЯ ПРОИЗВОДСТВ, РАЗВИТИЯ И РЕКОНСТРУКЦИИ ИНФРАСТРУКТУРЫ;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ОРИЕНТИРОВОЧНАЯ СТРУКТУРА ВВОДА ПО ТИПАМ ОБЪЕКТОВ, ОТВЕЧАЮЩИХ ПРОГНОЗИРУЕМЫМ ОБЪЕМАМ ПЛАТЕЖЕСПОСОБНОГО СПРОСА   С УЧЕТОМ ПЛАНИРУЕМОЙ ПОДДЕРЖКИ ДОМОХОЗЯЙСТВ (ИПОТЕКА, КРЕДИТЫ, ПРЕДОСТАВЛЕНИЕ УЧАСТКОВ);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МЕСТНЫХ НОРМАТИВОВ ГРАДОСТРОИТЕЛЬНОГО ПРОЕКТИРОВАНИЯ, ПРАВИЛ ЗЕМЛЕПОЛЬЗОВАНИЯ И ЗАСТРОЙКИ, ДОКУМЕНТОВ ТЕРРИТОРИАЛЬНОГО ПЛАНИРОВАНИЯ ПО ИХ АДАПТАЦИИ К СТРАТЕГИЯМ СОЦИАЛЬНО-ЭКОНОМИЧЕСКОГО РАЗВИТИЯ, ПЛАН ПОДГОТОВКИ КОМПЛЕКСНЫХ  ПРОЕКТОВ  РАЗВИТИЯ ИНФРАСТРУКТУРЫ, ПРОЕКТЫ ПЛАНИРОВКИ КОНСОЛИДИРОВАННОЙ УЛИЧНО-ДОРОЖНОЙ СЕТИ И ДР.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40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7640" y="213360"/>
            <a:ext cx="11841480" cy="693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indent="22098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ДОЛЖНО БЫТЬ ИЗМЕНЕНО НОРМАТИВНО-ИНСТРУКТИВНОЕ РЕГУЛИРОВАНИЕ ТЕРРИТОРИАЛЬНОГО ПЛАНИРОВАНИЯ С ТРАНСФОРМАЦИЕЙ ЕГО В ИСПОЛНИТЕЛЬНЫЙ ИНСТРУМЕНТ СТРАТЕГИЙ СОЦИАЛЬНО-ЭКОНОМИЧЕСКОГО РАЗВИТИЯ. </a:t>
            </a:r>
          </a:p>
          <a:p>
            <a:pPr marL="47625" indent="220980" algn="just">
              <a:spcAft>
                <a:spcPts val="0"/>
              </a:spcAft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ОСНОВНЫМ ДВИЖИТЕЛЕМ РАЗВИТИЯ ДОЛЖНО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СТАТЬ ВЫСОКОТЕХНОЛОГИЧНОЕ ИНДИВИДУАЛЬНОЕ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 МАЛОЭТАЖНОЕ ЖИЛИЩНОЕ СТРОИТЕЛЬСТВО ПРИ ПОДДЕРЖКЕ   ПРОМЫШЛЕННОСТИ МЕСТНЫХ СТРОИТЕЛЬНЫХ МАТЕРИАЛОВ, ИНДУСТРИИ ДЕРЕВЯННОГО ДОМОСТРОЕНИЯ.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ГЛАВНЫМ УСЛОВИЕМ РОСТА ЯВЛЯЕТСЯ ЗЕМЕЛЬНАЯ ГРАДОСТРОИТЕЛЬНАЯ ПОЛИТИКА ПОДГОТОВКИ ТЕРРИТОРИЙ РАЗВИТИЯ, НАПРАВЛЯЕМАЯ СТРАТЕГИЯМИ СОЦИАЛЬНО-ЭКОНОМИЧЕСКОГО И ПРОСТРАНСТВЕННОГО ИХ РАЗДЕЛОВ. СТРАТЕГИЧЕСКОЕ, ЗЕМЕЛЬНОЕ И ГРАДОСТРОИТЕЛЬНОЕ ЗАКОНОДАТЕЛЬСТВО ДОЛЖНЫ ОБЕСПЕЧИТЬ ЭТИ СТРАТЕГИИ СВОИМИ ИНСТРУМЕНТАМИ.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ОРГАНИЗАЦИОННО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СИСТЕМА УПРАВЛЕНИЯ ДОЛЖНА БЫТЬ ЦЕЛЕВЫМ ОБРАЗОМ ГАРМОНИЗИРОВАНА И НАПРАВЛЕНА НА ПРАКТИЧЕСКОЕ ПРИНУЖДЕНИЕ К РАЗВИТИЮ.</a:t>
            </a:r>
            <a:endParaRPr lang="ru-RU" sz="2400" dirty="0" smtClean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907415" indent="450215" algn="just"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228600" indent="450215" algn="just"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1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90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83D3FB-7ED7-4A66-B4B1-819500365D24}"/>
              </a:ext>
            </a:extLst>
          </p:cNvPr>
          <p:cNvSpPr/>
          <p:nvPr/>
        </p:nvSpPr>
        <p:spPr>
          <a:xfrm>
            <a:off x="4087906" y="2998695"/>
            <a:ext cx="7234518" cy="430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9A9496-7EAD-45A1-896A-735D0FBC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" y="209211"/>
            <a:ext cx="11823192" cy="643957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0304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5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E40A6B-1939-4691-852F-F0E2790B339A}"/>
              </a:ext>
            </a:extLst>
          </p:cNvPr>
          <p:cNvSpPr/>
          <p:nvPr/>
        </p:nvSpPr>
        <p:spPr>
          <a:xfrm>
            <a:off x="180110" y="129411"/>
            <a:ext cx="11831780" cy="6562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0403EBE-0285-4343-B793-97C6BCB25E27}"/>
              </a:ext>
            </a:extLst>
          </p:cNvPr>
          <p:cNvSpPr/>
          <p:nvPr/>
        </p:nvSpPr>
        <p:spPr>
          <a:xfrm>
            <a:off x="3519054" y="1001902"/>
            <a:ext cx="4045528" cy="14733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СУММАРНЫЕ ОБЪЕМЫ                ВВОДА</a:t>
            </a:r>
          </a:p>
          <a:p>
            <a:r>
              <a:rPr lang="ru-RU" dirty="0"/>
              <a:t> 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6F70432-A17E-475B-98CD-1043E0666ADC}"/>
              </a:ext>
            </a:extLst>
          </p:cNvPr>
          <p:cNvSpPr/>
          <p:nvPr/>
        </p:nvSpPr>
        <p:spPr>
          <a:xfrm>
            <a:off x="1551710" y="2938058"/>
            <a:ext cx="2978726" cy="14733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СТОИМОСТНЫЕ И   ФИНАНСОВЫЕ    ХАРАКТЕРИСТИКИ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E24433F-83AE-4E5F-A14C-66F53F5464F1}"/>
              </a:ext>
            </a:extLst>
          </p:cNvPr>
          <p:cNvSpPr/>
          <p:nvPr/>
        </p:nvSpPr>
        <p:spPr>
          <a:xfrm>
            <a:off x="6932768" y="2835442"/>
            <a:ext cx="3014795" cy="14733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5C75A44-2505-4722-8D88-0F8B401869DD}"/>
              </a:ext>
            </a:extLst>
          </p:cNvPr>
          <p:cNvSpPr/>
          <p:nvPr/>
        </p:nvSpPr>
        <p:spPr>
          <a:xfrm>
            <a:off x="3893127" y="4529541"/>
            <a:ext cx="4045528" cy="1612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ТИПОЛОГИЯ И РЫНОЧНЫЕ    ХАРАКТЕРИСТИКИ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ОБЪЕКТОВ СТРОИТЕЛЬСТВА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D1DBA84-A275-422F-8551-1CEAA08C385A}"/>
              </a:ext>
            </a:extLst>
          </p:cNvPr>
          <p:cNvSpPr/>
          <p:nvPr/>
        </p:nvSpPr>
        <p:spPr>
          <a:xfrm>
            <a:off x="4128655" y="2304594"/>
            <a:ext cx="3241963" cy="24613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56EF2C-1737-4631-8BE1-130872C798E1}"/>
              </a:ext>
            </a:extLst>
          </p:cNvPr>
          <p:cNvSpPr/>
          <p:nvPr/>
        </p:nvSpPr>
        <p:spPr>
          <a:xfrm>
            <a:off x="7370617" y="3093043"/>
            <a:ext cx="2161309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  И УЧАСТКИ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031871-7C53-443C-A89E-AE06595F3839}"/>
              </a:ext>
            </a:extLst>
          </p:cNvPr>
          <p:cNvSpPr/>
          <p:nvPr/>
        </p:nvSpPr>
        <p:spPr>
          <a:xfrm>
            <a:off x="4128655" y="2944861"/>
            <a:ext cx="3241963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УПРАВЛЕНЧЕСКИХ,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РЫНОЧНЫХ 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ФАКТОРОВ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F6F7A2-A6EE-41BD-83E2-323D1D762CA5}"/>
              </a:ext>
            </a:extLst>
          </p:cNvPr>
          <p:cNvSpPr/>
          <p:nvPr/>
        </p:nvSpPr>
        <p:spPr>
          <a:xfrm>
            <a:off x="498764" y="1001903"/>
            <a:ext cx="2660071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РЕСУРСЫ НАЦИОНАЛЬНОГО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D2696B-17B4-4E98-A71A-C078CC5FE55E}"/>
              </a:ext>
            </a:extLst>
          </p:cNvPr>
          <p:cNvSpPr/>
          <p:nvPr/>
        </p:nvSpPr>
        <p:spPr>
          <a:xfrm>
            <a:off x="7647708" y="1494751"/>
            <a:ext cx="404552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СПЕЦИФИКА ФОРМАТОВ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CF15CF-23CE-4160-9E9D-08FFBC83D21D}"/>
              </a:ext>
            </a:extLst>
          </p:cNvPr>
          <p:cNvSpPr/>
          <p:nvPr/>
        </p:nvSpPr>
        <p:spPr>
          <a:xfrm>
            <a:off x="7606147" y="4411380"/>
            <a:ext cx="4585854" cy="274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ОТВОД И ВОВЛЕЧЕНИЕ В ОБОРОТ ТЕРРИТОРИЙ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  ДЛЯ РАЗВИТИЯ –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СТРАТЕГИЯ   РЕГИОНА</a:t>
            </a: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D2E96B-01E2-443F-9AE5-84355C341E6F}"/>
              </a:ext>
            </a:extLst>
          </p:cNvPr>
          <p:cNvSpPr/>
          <p:nvPr/>
        </p:nvSpPr>
        <p:spPr>
          <a:xfrm>
            <a:off x="498764" y="2796679"/>
            <a:ext cx="3200399" cy="39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ТИПОЛОГИЧЕСКАЯ ЛИНЕЙКА ОБЪЕКТОВ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СТРОИТЕЛЬСТВА, ОТВЕЧАЮЩАЯ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СОВОКУПНОСТИ ФАКТОРОВ ВЛИЯНИЯ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E82990-1390-4505-9863-8CFB4B051114}"/>
              </a:ext>
            </a:extLst>
          </p:cNvPr>
          <p:cNvSpPr/>
          <p:nvPr/>
        </p:nvSpPr>
        <p:spPr>
          <a:xfrm>
            <a:off x="346363" y="166255"/>
            <a:ext cx="1166552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843C0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СТРУКТУРНЫЕ ХАРАКТЕРИСТИКИ ФАКТОРОВ ВЛИЯНИЯ НА РЕАЛИЗАЦИЮ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843C0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НАЦИОНАЛЬНОГО ПРОЕКТА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5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0622" y="115614"/>
            <a:ext cx="6486477" cy="30847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6052" y="-685800"/>
            <a:ext cx="4422913" cy="248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низился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размер квартир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домах, построенных юридическими лицами:   с 64,6 кв. м в 2008 году до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51,6 кв. м в 2017 г. и 48,6 кв. м в 2018 г</a:t>
            </a:r>
            <a:r>
              <a:rPr lang="ru-RU" sz="1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" y="3200401"/>
            <a:ext cx="8005226" cy="3547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103" y="115614"/>
            <a:ext cx="12002814" cy="66320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330" y="3200401"/>
            <a:ext cx="3881974" cy="28127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69356" y="1590261"/>
            <a:ext cx="3722947" cy="19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333333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динамика средней этажности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ACE784-1E23-474B-83B1-D02E764D42A2}"/>
              </a:ext>
            </a:extLst>
          </p:cNvPr>
          <p:cNvSpPr/>
          <p:nvPr/>
        </p:nvSpPr>
        <p:spPr>
          <a:xfrm>
            <a:off x="119270" y="149087"/>
            <a:ext cx="11926956" cy="658964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296995-0362-49AE-9036-4F4ECAD7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796833"/>
            <a:ext cx="6079183" cy="4976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30" y="261257"/>
            <a:ext cx="5535067" cy="3827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606" y="3801291"/>
            <a:ext cx="5747657" cy="28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8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B880D7-1A8A-47A2-8AA0-21B1E500293A}"/>
              </a:ext>
            </a:extLst>
          </p:cNvPr>
          <p:cNvSpPr/>
          <p:nvPr/>
        </p:nvSpPr>
        <p:spPr>
          <a:xfrm>
            <a:off x="0" y="4023"/>
            <a:ext cx="11971780" cy="6691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65925" y="0"/>
            <a:ext cx="135433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105"/>
            <a:ext cx="6369628" cy="42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65925" y="5356225"/>
            <a:ext cx="135433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3563816"/>
            <a:ext cx="12063046" cy="279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бстрактной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экономики недвижимости не существует. она всегда привязана к  социальной модели.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орода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должны быть не компактными,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отвечающими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запросам жителей – квартира / дом, парковка, социальные объекты достойного качества, благоустройство, 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также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дача,  места выезда на рыбалку, охоту,  природу.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3A7AED-5421-4593-A5B5-75F936CFF3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918" y="0"/>
            <a:ext cx="5451330" cy="4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6123"/>
            <a:ext cx="4587768" cy="2778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3704492"/>
            <a:ext cx="5384180" cy="3043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767" y="2"/>
            <a:ext cx="7220606" cy="3263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167" y="3121572"/>
            <a:ext cx="6448097" cy="37364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974" y="176981"/>
            <a:ext cx="49112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Характеристики состояния жилого 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фонда и тепловых сетей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87" y="176981"/>
            <a:ext cx="11946194" cy="657066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162233"/>
            <a:ext cx="5309419" cy="3274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759" y="678425"/>
            <a:ext cx="6595241" cy="523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1" y="3436884"/>
            <a:ext cx="5309419" cy="3111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981" y="162232"/>
            <a:ext cx="11857703" cy="65187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51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1451</Words>
  <Application>Microsoft Office PowerPoint</Application>
  <PresentationFormat>Широкоэкранный</PresentationFormat>
  <Paragraphs>339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Baskerville Old Face</vt:lpstr>
      <vt:lpstr>Calibri</vt:lpstr>
      <vt:lpstr>Calibri Light</vt:lpstr>
      <vt:lpstr>Cambria</vt:lpstr>
      <vt:lpstr>Times New Roman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 дворы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Krivov</dc:creator>
  <cp:lastModifiedBy>Alexander Krivov</cp:lastModifiedBy>
  <cp:revision>17</cp:revision>
  <dcterms:created xsi:type="dcterms:W3CDTF">2019-03-29T10:43:26Z</dcterms:created>
  <dcterms:modified xsi:type="dcterms:W3CDTF">2019-03-30T11:55:38Z</dcterms:modified>
</cp:coreProperties>
</file>